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8" autoAdjust="0"/>
    <p:restoredTop sz="94660"/>
  </p:normalViewPr>
  <p:slideViewPr>
    <p:cSldViewPr snapToGrid="0">
      <p:cViewPr varScale="1">
        <p:scale>
          <a:sx n="87" d="100"/>
          <a:sy n="87" d="100"/>
        </p:scale>
        <p:origin x="57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9214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249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5355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470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897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27758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32409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4972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728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396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32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165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577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8246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7297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7767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E5C433-9908-4C6C-B757-A9C32CAE95A6}" type="datetimeFigureOut">
              <a:rPr lang="en-GB" smtClean="0"/>
              <a:t>22/06/2019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CCBE154-A3FE-4B58-B84B-C272A91DEF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211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  <p:sldLayoutId id="2147483773" r:id="rId13"/>
    <p:sldLayoutId id="2147483774" r:id="rId14"/>
    <p:sldLayoutId id="2147483775" r:id="rId15"/>
    <p:sldLayoutId id="21474837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52956" y="1177222"/>
            <a:ext cx="5736952" cy="2900992"/>
          </a:xfrm>
        </p:spPr>
        <p:txBody>
          <a:bodyPr/>
          <a:lstStyle/>
          <a:p>
            <a:pPr algn="ctr"/>
            <a:r>
              <a:rPr lang="en-GB" b="1" dirty="0"/>
              <a:t>Comparing </a:t>
            </a:r>
            <a:r>
              <a:rPr lang="en-GB" b="1" dirty="0" smtClean="0"/>
              <a:t>neighbourhoods </a:t>
            </a:r>
            <a:r>
              <a:rPr lang="en-GB" b="1" dirty="0"/>
              <a:t>in London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95363" y="4132968"/>
            <a:ext cx="5452139" cy="1096899"/>
          </a:xfrm>
        </p:spPr>
        <p:txBody>
          <a:bodyPr/>
          <a:lstStyle/>
          <a:p>
            <a:pPr algn="ctr"/>
            <a:r>
              <a:rPr lang="en-GB" dirty="0" smtClean="0"/>
              <a:t>Capstone Coursera Python Project using Foursquare data on Neighbourhoods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477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88259"/>
            <a:ext cx="8596668" cy="3880773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As one could have suspected, the two central London neighbourhoods are more similar than the outskirts.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Looking at the two clusters and the most common venues, I would prefer the outskirts due to them having more parks and perhaps a bit of extra space to wander around the areas! </a:t>
            </a: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Tourists </a:t>
            </a:r>
            <a:r>
              <a:rPr lang="en-GB" dirty="0"/>
              <a:t>would prefer central London and there are many Hotels, Theatres and Food options to choose from</a:t>
            </a:r>
            <a:r>
              <a:rPr lang="en-GB" dirty="0" smtClean="0"/>
              <a:t>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If ever you visit London, I hope you would have a wonderful time in any of these neighbourhoods :)</a:t>
            </a:r>
          </a:p>
        </p:txBody>
      </p:sp>
    </p:spTree>
    <p:extLst>
      <p:ext uri="{BB962C8B-B14F-4D97-AF65-F5344CB8AC3E}">
        <p14:creationId xmlns:p14="http://schemas.microsoft.com/office/powerpoint/2010/main" val="945113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Project description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31976"/>
            <a:ext cx="8596668" cy="5546630"/>
          </a:xfrm>
        </p:spPr>
        <p:txBody>
          <a:bodyPr/>
          <a:lstStyle/>
          <a:p>
            <a:r>
              <a:rPr lang="en-GB" dirty="0" smtClean="0"/>
              <a:t>London is my new home and the project will be comparing 4 neighbourhoods</a:t>
            </a:r>
          </a:p>
          <a:p>
            <a:r>
              <a:rPr lang="en-GB" dirty="0"/>
              <a:t>To give you an idea of the overwhelming feeling I had, below you will see an image of the London Tube maps and zones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/>
              <a:t>The 4 areas are: Mayfair, Chancery Lane, Putney and Hammersmith.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 descr="C:\Users\g01247361\Desktop\Course4 Assignment\Final project\tube-peg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7077" y="2353255"/>
            <a:ext cx="5307330" cy="3794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4686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Foursquare data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26879"/>
            <a:ext cx="9304410" cy="3880773"/>
          </a:xfrm>
        </p:spPr>
        <p:txBody>
          <a:bodyPr/>
          <a:lstStyle/>
          <a:p>
            <a:r>
              <a:rPr lang="en-GB" dirty="0" smtClean="0"/>
              <a:t>For each of the 4 areas, the 100 closest venues were extracted using Foursquare data.</a:t>
            </a:r>
          </a:p>
          <a:p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Chancery </a:t>
            </a:r>
            <a:r>
              <a:rPr lang="en-GB" dirty="0" smtClean="0">
                <a:solidFill>
                  <a:schemeClr val="bg2">
                    <a:lumMod val="50000"/>
                  </a:schemeClr>
                </a:solidFill>
              </a:rPr>
              <a:t>Lane</a:t>
            </a:r>
            <a:r>
              <a:rPr lang="en-GB" dirty="0" smtClean="0"/>
              <a:t>, </a:t>
            </a:r>
            <a:r>
              <a:rPr lang="en-GB" dirty="0" smtClean="0">
                <a:solidFill>
                  <a:srgbClr val="00B050"/>
                </a:solidFill>
              </a:rPr>
              <a:t>Mayfair</a:t>
            </a:r>
            <a:r>
              <a:rPr lang="en-GB" dirty="0" smtClean="0"/>
              <a:t>, </a:t>
            </a:r>
            <a:r>
              <a:rPr lang="en-GB" dirty="0" smtClean="0">
                <a:solidFill>
                  <a:srgbClr val="FF0000"/>
                </a:solidFill>
              </a:rPr>
              <a:t>Putney</a:t>
            </a:r>
            <a:r>
              <a:rPr lang="en-GB" dirty="0"/>
              <a:t> </a:t>
            </a:r>
            <a:r>
              <a:rPr lang="en-GB" dirty="0" smtClean="0"/>
              <a:t>and </a:t>
            </a:r>
            <a:r>
              <a:rPr lang="en-GB" dirty="0" smtClean="0">
                <a:solidFill>
                  <a:srgbClr val="FFC000"/>
                </a:solidFill>
              </a:rPr>
              <a:t>Hammersmith</a:t>
            </a:r>
            <a:r>
              <a:rPr lang="en-GB" dirty="0" smtClean="0"/>
              <a:t> foursquare points are seen below:</a:t>
            </a:r>
            <a:endParaRPr lang="en-GB" dirty="0"/>
          </a:p>
          <a:p>
            <a:endParaRPr lang="en-GB" dirty="0" smtClean="0"/>
          </a:p>
          <a:p>
            <a:endParaRPr lang="en-GB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626209" y="2479382"/>
            <a:ext cx="7167362" cy="4200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09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870326" y="2064245"/>
            <a:ext cx="7999902" cy="46322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most common venues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52437"/>
            <a:ext cx="8596668" cy="4688926"/>
          </a:xfrm>
        </p:spPr>
        <p:txBody>
          <a:bodyPr/>
          <a:lstStyle/>
          <a:p>
            <a:r>
              <a:rPr lang="en-GB" dirty="0" smtClean="0"/>
              <a:t>The data showed that the following venues were most common:</a:t>
            </a:r>
          </a:p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111" y="2145695"/>
            <a:ext cx="2134067" cy="204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859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Most common venues for each area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7109"/>
            <a:ext cx="8596668" cy="3880773"/>
          </a:xfrm>
        </p:spPr>
        <p:txBody>
          <a:bodyPr/>
          <a:lstStyle/>
          <a:p>
            <a:r>
              <a:rPr lang="en-GB" dirty="0" smtClean="0"/>
              <a:t>Chancery </a:t>
            </a:r>
            <a:r>
              <a:rPr lang="en-GB" dirty="0"/>
              <a:t>Lane, Hammersmith and Mayfair all have Hotels as the number 1 most common venue, but Putney only has this as the 7</a:t>
            </a:r>
            <a:r>
              <a:rPr lang="en-GB" baseline="30000" dirty="0"/>
              <a:t>th</a:t>
            </a:r>
            <a:r>
              <a:rPr lang="en-GB" dirty="0"/>
              <a:t> most common venue.</a:t>
            </a:r>
          </a:p>
          <a:p>
            <a:r>
              <a:rPr lang="en-GB" dirty="0"/>
              <a:t>Here we can already see that Putney is not too similar to the other neighbourhoods.</a:t>
            </a:r>
          </a:p>
          <a:p>
            <a:r>
              <a:rPr lang="en-GB" dirty="0"/>
              <a:t>Hammersmith and Putney seem to have Parks quite high up on common venues, so this could be giving an indication of them being similar.</a:t>
            </a:r>
          </a:p>
          <a:p>
            <a:endParaRPr lang="en-GB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542069" y="3995351"/>
            <a:ext cx="9034491" cy="236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16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Methodology – Running k-means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23921"/>
            <a:ext cx="9501526" cy="3880773"/>
          </a:xfrm>
        </p:spPr>
        <p:txBody>
          <a:bodyPr/>
          <a:lstStyle/>
          <a:p>
            <a:r>
              <a:rPr lang="en-GB" dirty="0" smtClean="0"/>
              <a:t>It </a:t>
            </a:r>
            <a:r>
              <a:rPr lang="en-GB" dirty="0"/>
              <a:t>was decided to use 2 clusters for k-means to see which  of the 4 neighbourhoods are more similar. The k-means test was done by dividing each of the neighbourhoods into the venues that are most common in the area. </a:t>
            </a:r>
            <a:endParaRPr lang="en-GB" dirty="0" smtClean="0"/>
          </a:p>
          <a:p>
            <a:r>
              <a:rPr lang="en-GB" dirty="0"/>
              <a:t>Results from the k-means test showed that Chancery Lane and Mayfair are clustered together and that Putney and Hammersmith are clustered together.</a:t>
            </a:r>
          </a:p>
          <a:p>
            <a:r>
              <a:rPr lang="en-GB" dirty="0"/>
              <a:t>This was an early suspicion as the similar venues for each cluster as well as the physical location of the two clusters had clear differences.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109913" y="3561631"/>
            <a:ext cx="5731510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074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Additional investigations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96617"/>
            <a:ext cx="8596668" cy="3880773"/>
          </a:xfrm>
        </p:spPr>
        <p:txBody>
          <a:bodyPr/>
          <a:lstStyle/>
          <a:p>
            <a:r>
              <a:rPr lang="en-GB" dirty="0" smtClean="0"/>
              <a:t>Some box </a:t>
            </a:r>
            <a:r>
              <a:rPr lang="en-GB" dirty="0"/>
              <a:t>plots had confirmed some results. Hotels, Parks, Pizza Places, Theatres and Cafes were by far the most common venues.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766562" y="2604985"/>
            <a:ext cx="7313645" cy="385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625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Additional Investigations (cont.)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678" y="1769746"/>
            <a:ext cx="8596668" cy="3880773"/>
          </a:xfrm>
        </p:spPr>
        <p:txBody>
          <a:bodyPr/>
          <a:lstStyle/>
          <a:p>
            <a:r>
              <a:rPr lang="en-GB" dirty="0"/>
              <a:t>Though the 4 venues did indeed cluster into 2 parts, looking at overall totals number of venues in each area irrespective of which venue it is, the 4 venues were </a:t>
            </a:r>
            <a:r>
              <a:rPr lang="en-GB" dirty="0" smtClean="0"/>
              <a:t>in fact </a:t>
            </a:r>
            <a:r>
              <a:rPr lang="en-GB" dirty="0"/>
              <a:t>very </a:t>
            </a:r>
            <a:r>
              <a:rPr lang="en-GB" dirty="0" smtClean="0"/>
              <a:t>similar.</a:t>
            </a:r>
            <a:endParaRPr lang="en-GB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034615" y="3178642"/>
            <a:ext cx="7728794" cy="339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3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50995"/>
            <a:ext cx="8596668" cy="505931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u="sng" dirty="0"/>
              <a:t>MAPS</a:t>
            </a:r>
            <a:r>
              <a:rPr lang="en-GB" u="sng" dirty="0" smtClean="0"/>
              <a:t>:</a:t>
            </a:r>
            <a:r>
              <a:rPr lang="en-GB" dirty="0"/>
              <a:t> </a:t>
            </a:r>
          </a:p>
          <a:p>
            <a:r>
              <a:rPr lang="en-GB" dirty="0"/>
              <a:t>Chancery Lane and Mayfair are zone 1 and more central.</a:t>
            </a:r>
          </a:p>
          <a:p>
            <a:r>
              <a:rPr lang="en-GB" dirty="0"/>
              <a:t>Hammersmith and Putney are zones 2 and 3 respectively and are more west out of central London</a:t>
            </a:r>
            <a:r>
              <a:rPr lang="en-GB" dirty="0" smtClean="0"/>
              <a:t>.</a:t>
            </a:r>
            <a:endParaRPr lang="en-GB" dirty="0"/>
          </a:p>
          <a:p>
            <a:r>
              <a:rPr lang="en-GB" dirty="0"/>
              <a:t>The maps showed that the zone 1 neighbourhoods had venues more closely situated to the points of interest. The other two neighbourhoods had venues that were more spaced out</a:t>
            </a:r>
            <a:r>
              <a:rPr lang="en-GB" dirty="0" smtClean="0"/>
              <a:t>.</a:t>
            </a:r>
            <a:endParaRPr lang="en-GB" dirty="0"/>
          </a:p>
          <a:p>
            <a:r>
              <a:rPr lang="en-GB" dirty="0"/>
              <a:t>We also saw that Hotels, Parks and Pizza places are the most common venues over all 4 neighbourhoods.</a:t>
            </a:r>
          </a:p>
          <a:p>
            <a:pPr marL="0" indent="0">
              <a:buNone/>
            </a:pPr>
            <a:r>
              <a:rPr lang="en-GB" dirty="0"/>
              <a:t> </a:t>
            </a:r>
          </a:p>
          <a:p>
            <a:pPr marL="0" indent="0">
              <a:buNone/>
            </a:pPr>
            <a:r>
              <a:rPr lang="en-GB" u="sng" dirty="0"/>
              <a:t>K-MEANS</a:t>
            </a:r>
            <a:r>
              <a:rPr lang="en-GB" u="sng" dirty="0" smtClean="0"/>
              <a:t>:</a:t>
            </a:r>
            <a:endParaRPr lang="en-GB" dirty="0"/>
          </a:p>
          <a:p>
            <a:r>
              <a:rPr lang="en-GB" dirty="0"/>
              <a:t>The preparation for k-means showed us the most common venues for each of the neighbourhoods. </a:t>
            </a:r>
          </a:p>
          <a:p>
            <a:r>
              <a:rPr lang="en-GB" dirty="0"/>
              <a:t>The two zone 1 neighbourhoods were clustered together, having similar venues.</a:t>
            </a:r>
          </a:p>
          <a:p>
            <a:pPr marL="0" indent="0">
              <a:buNone/>
            </a:pPr>
            <a:r>
              <a:rPr lang="en-GB" dirty="0"/>
              <a:t> </a:t>
            </a:r>
          </a:p>
          <a:p>
            <a:pPr marL="0" indent="0">
              <a:buNone/>
            </a:pPr>
            <a:r>
              <a:rPr lang="en-GB" u="sng" dirty="0"/>
              <a:t>BOX PLOTS</a:t>
            </a:r>
            <a:r>
              <a:rPr lang="en-GB" u="sng" dirty="0" smtClean="0"/>
              <a:t>:</a:t>
            </a:r>
            <a:endParaRPr lang="en-GB" dirty="0"/>
          </a:p>
          <a:p>
            <a:r>
              <a:rPr lang="en-GB" dirty="0"/>
              <a:t>We can clearly see that Hotels, Parks and Pizza places are most common venues. Though there were 2 clusters, the 4 areas had similar distributions of total types of venues.</a:t>
            </a:r>
          </a:p>
        </p:txBody>
      </p:sp>
    </p:spTree>
    <p:extLst>
      <p:ext uri="{BB962C8B-B14F-4D97-AF65-F5344CB8AC3E}">
        <p14:creationId xmlns:p14="http://schemas.microsoft.com/office/powerpoint/2010/main" val="390075928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36</TotalTime>
  <Words>454</Words>
  <Application>Microsoft Office PowerPoint</Application>
  <PresentationFormat>Widescreen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Comparing neighbourhoods in London</vt:lpstr>
      <vt:lpstr>Project description</vt:lpstr>
      <vt:lpstr>Foursquare data</vt:lpstr>
      <vt:lpstr>The most common venues</vt:lpstr>
      <vt:lpstr>Most common venues for each area</vt:lpstr>
      <vt:lpstr>Methodology – Running k-means</vt:lpstr>
      <vt:lpstr>Additional investigations</vt:lpstr>
      <vt:lpstr>Additional Investigations (cont.)</vt:lpstr>
      <vt:lpstr>Results</vt:lpstr>
      <vt:lpstr>Conclusion</vt:lpstr>
    </vt:vector>
  </TitlesOfParts>
  <Company>Barclays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neighbourhoods in London</dc:title>
  <dc:creator>Potgieter, Leone : Personal &amp; Corporate Banking</dc:creator>
  <cp:lastModifiedBy>Potgieter, Leone : Personal &amp; Corporate Banking</cp:lastModifiedBy>
  <cp:revision>6</cp:revision>
  <dcterms:created xsi:type="dcterms:W3CDTF">2019-06-22T15:00:51Z</dcterms:created>
  <dcterms:modified xsi:type="dcterms:W3CDTF">2019-06-22T15:37:04Z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754cbb2-29ed-4ffe-af90-a08465e0dd2c_Enabled">
    <vt:lpwstr>True</vt:lpwstr>
  </property>
  <property fmtid="{D5CDD505-2E9C-101B-9397-08002B2CF9AE}" pid="3" name="MSIP_Label_c754cbb2-29ed-4ffe-af90-a08465e0dd2c_SiteId">
    <vt:lpwstr>c4b62f1d-01e0-4107-a0cc-5ac886858b23</vt:lpwstr>
  </property>
  <property fmtid="{D5CDD505-2E9C-101B-9397-08002B2CF9AE}" pid="4" name="MSIP_Label_c754cbb2-29ed-4ffe-af90-a08465e0dd2c_Owner">
    <vt:lpwstr>Leone.Potgieter@barclays.com</vt:lpwstr>
  </property>
  <property fmtid="{D5CDD505-2E9C-101B-9397-08002B2CF9AE}" pid="5" name="MSIP_Label_c754cbb2-29ed-4ffe-af90-a08465e0dd2c_SetDate">
    <vt:lpwstr>2019-06-22T15:26:18.2745049Z</vt:lpwstr>
  </property>
  <property fmtid="{D5CDD505-2E9C-101B-9397-08002B2CF9AE}" pid="6" name="MSIP_Label_c754cbb2-29ed-4ffe-af90-a08465e0dd2c_Name">
    <vt:lpwstr>Unrestricted</vt:lpwstr>
  </property>
  <property fmtid="{D5CDD505-2E9C-101B-9397-08002B2CF9AE}" pid="7" name="MSIP_Label_c754cbb2-29ed-4ffe-af90-a08465e0dd2c_Application">
    <vt:lpwstr>Microsoft Azure Information Protection</vt:lpwstr>
  </property>
  <property fmtid="{D5CDD505-2E9C-101B-9397-08002B2CF9AE}" pid="8" name="MSIP_Label_c754cbb2-29ed-4ffe-af90-a08465e0dd2c_Extended_MSFT_Method">
    <vt:lpwstr>Manual</vt:lpwstr>
  </property>
  <property fmtid="{D5CDD505-2E9C-101B-9397-08002B2CF9AE}" pid="9" name="barclaysdc">
    <vt:lpwstr>Unrestricted</vt:lpwstr>
  </property>
  <property fmtid="{D5CDD505-2E9C-101B-9397-08002B2CF9AE}" pid="10" name="_AdHocReviewCycleID">
    <vt:i4>-121622430</vt:i4>
  </property>
  <property fmtid="{D5CDD505-2E9C-101B-9397-08002B2CF9AE}" pid="11" name="_NewReviewCycle">
    <vt:lpwstr/>
  </property>
  <property fmtid="{D5CDD505-2E9C-101B-9397-08002B2CF9AE}" pid="12" name="_EmailSubject">
    <vt:lpwstr>Course 4 Week 5 Python coursera</vt:lpwstr>
  </property>
  <property fmtid="{D5CDD505-2E9C-101B-9397-08002B2CF9AE}" pid="13" name="_AuthorEmail">
    <vt:lpwstr>leone.potgieter@barclays.com</vt:lpwstr>
  </property>
  <property fmtid="{D5CDD505-2E9C-101B-9397-08002B2CF9AE}" pid="14" name="_AuthorEmailDisplayName">
    <vt:lpwstr>Potgieter, Leone : Personal &amp; Corporate Banking</vt:lpwstr>
  </property>
</Properties>
</file>

<file path=docProps/thumbnail.jpeg>
</file>